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2" r:id="rId5"/>
    <p:sldId id="263" r:id="rId6"/>
    <p:sldId id="264" r:id="rId7"/>
    <p:sldId id="265" r:id="rId8"/>
    <p:sldId id="266" r:id="rId9"/>
    <p:sldId id="267" r:id="rId10"/>
    <p:sldId id="27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10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703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385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600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585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854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164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595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19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130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3492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138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753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iriratann2008@hotmail.co.th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ชื่อ</a:t>
            </a:r>
            <a:r>
              <a:rPr lang="th-TH" dirty="0" smtClean="0"/>
              <a:t>โรงพยาบาลธวัชบุรี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ขนาด </a:t>
            </a:r>
            <a:r>
              <a:rPr lang="en-US" dirty="0" smtClean="0"/>
              <a:t>30</a:t>
            </a:r>
            <a:r>
              <a:rPr lang="th-TH" dirty="0" smtClean="0"/>
              <a:t>เตียง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จัง</a:t>
            </a:r>
            <a:r>
              <a:rPr lang="th-TH" dirty="0" smtClean="0"/>
              <a:t>หวัดร้อยเอ็ด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th-TH" b="1" dirty="0"/>
              <a:t>ชื่อผู้</a:t>
            </a:r>
            <a:r>
              <a:rPr lang="th-TH" b="1" dirty="0" smtClean="0"/>
              <a:t>ติดต่อ  </a:t>
            </a:r>
            <a:r>
              <a:rPr lang="th-TH" b="1" dirty="0" err="1" smtClean="0"/>
              <a:t>นางปพิชญา</a:t>
            </a:r>
            <a:r>
              <a:rPr lang="th-TH" b="1" dirty="0" smtClean="0"/>
              <a:t>  สิงห์ชา</a:t>
            </a:r>
            <a:r>
              <a:rPr lang="th-TH" dirty="0"/>
              <a:t>	</a:t>
            </a:r>
            <a:endParaRPr lang="th-TH" dirty="0" smtClean="0"/>
          </a:p>
          <a:p>
            <a:pPr algn="l"/>
            <a:r>
              <a:rPr lang="th-TH" dirty="0" smtClean="0"/>
              <a:t>กลุ่มงาน </a:t>
            </a:r>
            <a:r>
              <a:rPr lang="th-TH" dirty="0" smtClean="0"/>
              <a:t>การพยาบาล</a:t>
            </a:r>
            <a:endParaRPr lang="th-TH" dirty="0" smtClean="0"/>
          </a:p>
          <a:p>
            <a:pPr algn="l"/>
            <a:r>
              <a:rPr lang="th-TH" b="1" dirty="0" smtClean="0"/>
              <a:t>โทรศัพท์</a:t>
            </a:r>
            <a:r>
              <a:rPr lang="th-TH" dirty="0"/>
              <a:t>	</a:t>
            </a:r>
            <a:r>
              <a:rPr lang="th-TH" dirty="0" smtClean="0"/>
              <a:t>   </a:t>
            </a:r>
            <a:r>
              <a:rPr lang="en-US" dirty="0" smtClean="0"/>
              <a:t>086-8549990</a:t>
            </a:r>
            <a:endParaRPr lang="en-US" dirty="0"/>
          </a:p>
          <a:p>
            <a:pPr algn="l"/>
            <a:r>
              <a:rPr lang="th-TH" u="sng" dirty="0" smtClean="0">
                <a:hlinkClick r:id="rId2"/>
              </a:rPr>
              <a:t>อีเมล์</a:t>
            </a:r>
            <a:r>
              <a:rPr lang="en-US" u="sng" dirty="0" smtClean="0"/>
              <a:t> pichasingcha@yahoo.com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679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xfrm>
            <a:off x="457200" y="571500"/>
            <a:ext cx="8229600" cy="846138"/>
          </a:xfrm>
          <a:solidFill>
            <a:srgbClr val="0070C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h-TH" dirty="0" smtClean="0">
                <a:solidFill>
                  <a:srgbClr val="FFFF00"/>
                </a:solidFill>
              </a:rPr>
              <a:t>บทเรียนที่ได้รับ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h-TH" dirty="0" smtClean="0">
                <a:cs typeface="+mj-cs"/>
              </a:rPr>
              <a:t>การสามารถทำงานแทนกันได้ของ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dirty="0" smtClean="0">
                <a:cs typeface="+mj-cs"/>
              </a:rPr>
              <a:t>คลินิกทำให้ผู้ป่วยได้รับการดูแล  ครบถ้วนตามมาตรฐาน รวมถึงการดูแลที่ต่อเนื่อง</a:t>
            </a:r>
          </a:p>
          <a:p>
            <a:pPr>
              <a:defRPr/>
            </a:pPr>
            <a:r>
              <a:rPr lang="th-TH" dirty="0" smtClean="0">
                <a:cs typeface="+mj-cs"/>
              </a:rPr>
              <a:t>การที่ผู้ป่วย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TB </a:t>
            </a:r>
            <a:r>
              <a:rPr lang="th-TH" dirty="0" smtClean="0">
                <a:latin typeface="Angsana New" pitchFamily="18" charset="-34"/>
                <a:cs typeface="+mj-cs"/>
              </a:rPr>
              <a:t>และ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HIV </a:t>
            </a:r>
            <a:r>
              <a:rPr lang="th-TH" dirty="0" smtClean="0">
                <a:cs typeface="+mj-cs"/>
              </a:rPr>
              <a:t>ได้รับการคัดกรอง เร็วทำให้สามารถเข้าถึงบริการได้เร็วขึ้น ทำให้อัตราการหายขาดเพิ่มมากขึ้น  ลดอัตราการติดเชื้อฉวยโอกาส  และอัตราการเสียชีวิตลดลง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 รวมถึงผู้ป่วยมีคุณภาพชีวิตที่ดีขึ้น</a:t>
            </a:r>
            <a:r>
              <a:rPr lang="th-TH" dirty="0" smtClean="0">
                <a:cs typeface="+mj-cs"/>
              </a:rPr>
              <a:t>ตามมา</a:t>
            </a:r>
          </a:p>
          <a:p>
            <a:pPr>
              <a:defRPr/>
            </a:pPr>
            <a:r>
              <a:rPr lang="th-TH" dirty="0" smtClean="0">
                <a:cs typeface="+mj-cs"/>
              </a:rPr>
              <a:t>การรณรงค์คัดกรองกลุ่มเสี่ยงทั้งในผู้ป่วย </a:t>
            </a:r>
            <a:r>
              <a:rPr lang="en-US" dirty="0" smtClean="0">
                <a:cs typeface="+mj-cs"/>
              </a:rPr>
              <a:t>TB </a:t>
            </a:r>
            <a:r>
              <a:rPr lang="th-TH" dirty="0" smtClean="0">
                <a:cs typeface="+mj-cs"/>
              </a:rPr>
              <a:t>และ </a:t>
            </a:r>
            <a:r>
              <a:rPr lang="en-US" dirty="0" smtClean="0">
                <a:cs typeface="+mj-cs"/>
              </a:rPr>
              <a:t>HIV</a:t>
            </a:r>
            <a:r>
              <a:rPr lang="th-TH" dirty="0" smtClean="0">
                <a:cs typeface="+mj-cs"/>
              </a:rPr>
              <a:t>+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ทำให้ผู้ป่วยสามารถเข้าถึงบริการได้เร็วขึ้น</a:t>
            </a:r>
            <a:endParaRPr lang="th-TH" dirty="0" smtClean="0">
              <a:cs typeface="+mj-cs"/>
            </a:endParaRPr>
          </a:p>
          <a:p>
            <a:pPr>
              <a:buFontTx/>
              <a:buNone/>
              <a:defRPr/>
            </a:pPr>
            <a:endParaRPr lang="en-US" dirty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868362"/>
          </a:xfrm>
          <a:solidFill>
            <a:srgbClr val="0070C0"/>
          </a:solidFill>
        </p:spPr>
        <p:txBody>
          <a:bodyPr/>
          <a:lstStyle/>
          <a:p>
            <a:r>
              <a:rPr lang="th-TH" b="1" dirty="0">
                <a:solidFill>
                  <a:srgbClr val="FFFF00"/>
                </a:solidFill>
              </a:rPr>
              <a:t>ประเด็นการพัฒนาต่อเนื่อง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การทำงานเป็นทีม  มีแนวทางการดำเนินงานที่ชัดเจน</a:t>
            </a:r>
          </a:p>
          <a:p>
            <a:r>
              <a:rPr lang="th-TH" dirty="0" smtClean="0"/>
              <a:t>การนำ </a:t>
            </a:r>
            <a:r>
              <a:rPr lang="en-US" dirty="0" smtClean="0"/>
              <a:t>CPG </a:t>
            </a:r>
            <a:r>
              <a:rPr lang="th-TH" dirty="0" smtClean="0"/>
              <a:t>/</a:t>
            </a:r>
            <a:r>
              <a:rPr lang="en-US" dirty="0" smtClean="0"/>
              <a:t>Case </a:t>
            </a:r>
            <a:r>
              <a:rPr lang="th-TH" dirty="0" smtClean="0"/>
              <a:t>ที่เสียชีวิต/มีปัญหาขาดยา มาทบทวน อย่างสม่ำเสมอ</a:t>
            </a:r>
          </a:p>
          <a:p>
            <a:r>
              <a:rPr lang="th-TH" dirty="0" smtClean="0"/>
              <a:t>การทำงานร่วมกันของ </a:t>
            </a:r>
            <a:r>
              <a:rPr lang="en-US" dirty="0" smtClean="0"/>
              <a:t>2 </a:t>
            </a:r>
            <a:r>
              <a:rPr lang="th-TH" dirty="0" smtClean="0"/>
              <a:t>คลินิก</a:t>
            </a:r>
          </a:p>
          <a:p>
            <a:r>
              <a:rPr lang="th-TH" dirty="0" smtClean="0"/>
              <a:t>การตรวจเลือด </a:t>
            </a:r>
            <a:r>
              <a:rPr lang="en-US" dirty="0" smtClean="0"/>
              <a:t>HIV </a:t>
            </a:r>
            <a:r>
              <a:rPr lang="th-TH" dirty="0" smtClean="0"/>
              <a:t>เป็นแบบรู้ผลภายในวันเดียว </a:t>
            </a:r>
            <a:r>
              <a:rPr lang="en-US" dirty="0" smtClean="0"/>
              <a:t>One Same Day </a:t>
            </a:r>
            <a:endParaRPr lang="th-TH" dirty="0" smtClean="0"/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ช่องทางสำหรับเข้าถึงบริการได้ง่ายขึ้น  จัดตั้งสายด่วน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“Call  Center”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8266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b="1" dirty="0"/>
              <a:t>บริบท / ภาพรวม / สภาพ</a:t>
            </a:r>
            <a:r>
              <a:rPr lang="th-TH" b="1" dirty="0" smtClean="0"/>
              <a:t>ปัญหา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อัตรา</a:t>
            </a:r>
            <a:r>
              <a:rPr lang="th-TH" dirty="0" smtClean="0"/>
              <a:t>ผลสำเร็จการ</a:t>
            </a:r>
            <a:r>
              <a:rPr lang="th-TH" dirty="0" smtClean="0"/>
              <a:t>รักษาผู้ป่วยวัณโรคลดลง  </a:t>
            </a:r>
          </a:p>
          <a:p>
            <a:r>
              <a:rPr lang="th-TH" dirty="0" smtClean="0"/>
              <a:t>อัตรา</a:t>
            </a:r>
            <a:r>
              <a:rPr lang="th-TH" dirty="0" smtClean="0"/>
              <a:t>ผู้ป่วย</a:t>
            </a:r>
            <a:r>
              <a:rPr lang="th-TH" dirty="0" smtClean="0"/>
              <a:t>เสียชีวิตมี</a:t>
            </a:r>
            <a:r>
              <a:rPr lang="th-TH" dirty="0" smtClean="0"/>
              <a:t>แนวโน้มเพิ่มขึ้น </a:t>
            </a:r>
            <a:endParaRPr lang="th-TH" dirty="0" smtClean="0"/>
          </a:p>
          <a:p>
            <a:r>
              <a:rPr lang="th-TH" dirty="0" smtClean="0"/>
              <a:t>ผู้ป่วย</a:t>
            </a:r>
            <a:r>
              <a:rPr lang="th-TH" dirty="0" smtClean="0"/>
              <a:t>ส่วนมาก</a:t>
            </a:r>
            <a:r>
              <a:rPr lang="th-TH" dirty="0" smtClean="0"/>
              <a:t>ที่เสียชีวิต </a:t>
            </a:r>
            <a:r>
              <a:rPr lang="th-TH" dirty="0" smtClean="0"/>
              <a:t>มีโรคร่วมหลายโรคที่มีผลต่อการรักษาด้วยยาวัณโรค โดยเฉพาะ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HIV+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/>
              <a:t>ทำให้ไม่สามารถทนต่อ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Side</a:t>
            </a:r>
            <a:r>
              <a:rPr lang="en-US" dirty="0" smtClean="0"/>
              <a:t>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effect </a:t>
            </a:r>
            <a:r>
              <a:rPr lang="en-US" dirty="0" smtClean="0"/>
              <a:t> </a:t>
            </a:r>
            <a:r>
              <a:rPr lang="th-TH" dirty="0" smtClean="0"/>
              <a:t>ของยา</a:t>
            </a:r>
            <a:r>
              <a:rPr lang="th-TH" dirty="0" smtClean="0"/>
              <a:t>ได้</a:t>
            </a:r>
          </a:p>
          <a:p>
            <a:r>
              <a:rPr lang="th-TH" dirty="0" smtClean="0"/>
              <a:t>ผู้ป่วยเข้าถึง</a:t>
            </a:r>
            <a:r>
              <a:rPr lang="th-TH" dirty="0" smtClean="0"/>
              <a:t>ระบบการรักษา</a:t>
            </a:r>
            <a:r>
              <a:rPr lang="th-TH" dirty="0" smtClean="0"/>
              <a:t>ล่าช้าทำให้ผล </a:t>
            </a:r>
            <a:r>
              <a:rPr lang="en-US" dirty="0" smtClean="0"/>
              <a:t>CD4 </a:t>
            </a:r>
            <a:r>
              <a:rPr lang="th-TH" dirty="0" smtClean="0"/>
              <a:t>ต่ำ เกิดโรคติดเชื้อฉวยโอกาสอื่นตามมา</a:t>
            </a:r>
          </a:p>
          <a:p>
            <a:r>
              <a:rPr lang="th-TH" dirty="0" smtClean="0"/>
              <a:t>การ </a:t>
            </a:r>
            <a:r>
              <a:rPr lang="en-US" dirty="0" smtClean="0"/>
              <a:t>Start ARV </a:t>
            </a:r>
            <a:r>
              <a:rPr lang="th-TH" dirty="0" smtClean="0"/>
              <a:t>ไม่ได้ตามเกณฑ์ที่ดำ</a:t>
            </a:r>
            <a:r>
              <a:rPr lang="th-TH" dirty="0" err="1" smtClean="0"/>
              <a:t>หนด</a:t>
            </a:r>
            <a:endParaRPr lang="th-TH" dirty="0" smtClean="0"/>
          </a:p>
          <a:p>
            <a:endParaRPr lang="th-TH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597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การวัดผลและผลของการ</a:t>
            </a:r>
            <a:r>
              <a:rPr lang="th-TH" b="1" dirty="0" smtClean="0"/>
              <a:t>เปลี่ยนแปลง </a:t>
            </a:r>
            <a:br>
              <a:rPr lang="th-TH" b="1" dirty="0" smtClean="0"/>
            </a:br>
            <a:r>
              <a:rPr lang="th-TH" b="1" dirty="0" smtClean="0"/>
              <a:t>ถ้าทำได้ขอตัวเลข 3 ปีย้อนหลัง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66071585"/>
              </p:ext>
            </p:extLst>
          </p:nvPr>
        </p:nvGraphicFramePr>
        <p:xfrm>
          <a:off x="228600" y="1447803"/>
          <a:ext cx="8686800" cy="6341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0399"/>
                <a:gridCol w="473901"/>
                <a:gridCol w="2413000"/>
                <a:gridCol w="482600"/>
                <a:gridCol w="2691542"/>
                <a:gridCol w="445358"/>
              </a:tblGrid>
              <a:tr h="204664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1" u="none" strike="noStrike" dirty="0">
                          <a:effectLst/>
                          <a:cs typeface="+mn-cs"/>
                        </a:rPr>
                        <a:t>ฝั่ง </a:t>
                      </a:r>
                      <a:r>
                        <a:rPr lang="en-US" sz="1200" b="1" u="none" strike="noStrike" dirty="0">
                          <a:effectLst/>
                          <a:cs typeface="+mn-cs"/>
                        </a:rPr>
                        <a:t>HIV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1" u="none" strike="noStrike" dirty="0">
                          <a:effectLst/>
                          <a:cs typeface="+mn-cs"/>
                        </a:rPr>
                        <a:t>คน (%)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ฝั่ง </a:t>
                      </a:r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TB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คน (%)</a:t>
                      </a:r>
                      <a:endParaRPr lang="th-TH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227932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จำนวนผู้ติดเชื้อเอชไอวีที่ขึ้นทะเบียนการรักษาในปี 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2555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194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จำนวนผู้ป่วยวัณโรคที่ขึ้นทะเบียนการรักษาในปี 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(คน)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119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777201"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1. ผู้ติดเชื้อเอชไอวีที่ขึ้นทะเบียนได้รับการตรวจคัด กรองวัณโรค (รายใหม่ </a:t>
                      </a:r>
                      <a:r>
                        <a:rPr lang="en-US" sz="1200" u="none" strike="noStrike" dirty="0">
                          <a:effectLst/>
                          <a:cs typeface="+mn-cs"/>
                        </a:rPr>
                        <a:t>CXR+</a:t>
                      </a:r>
                      <a:r>
                        <a:rPr lang="th-TH" sz="1200" u="none" strike="noStrike" dirty="0">
                          <a:effectLst/>
                          <a:cs typeface="+mn-cs"/>
                        </a:rPr>
                        <a:t>ซักประวัติทุกราย รายเก่าซักประวัติ ทุกครั้งที่มารพ.) 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193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จำนวนผู้ป่วยวัณโรคที่ขึ้นทะเบียนการรักษาในปีได้รับการตรวจเลือดคัดกรองเอชไอ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วี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 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%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)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100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5586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>
                          <a:effectLst/>
                          <a:cs typeface="+mn-cs"/>
                        </a:rPr>
                        <a:t>2. ผู้ติดเชื้อเอชไอวีที่ขึ้นทะเบียนได้รับการตรวจคัด กรองวัณโรคพบป่วยวัณโรค 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+mn-cs"/>
                        </a:rPr>
                        <a:t>TB/HIV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คน (%)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จำนวนผู้ป่วยวัณโรคที่ขึ้นทะเบียนการรักษาพบผลเลือดเอชไอวี </a:t>
                      </a:r>
                      <a:r>
                        <a:rPr lang="en-US" sz="1200" u="none" strike="noStrike" dirty="0">
                          <a:effectLst/>
                          <a:cs typeface="+mn-cs"/>
                        </a:rPr>
                        <a:t>positive (</a:t>
                      </a:r>
                      <a:r>
                        <a:rPr lang="th-TH" sz="1200" u="none" strike="noStrike" dirty="0">
                          <a:effectLst/>
                          <a:cs typeface="+mn-cs"/>
                        </a:rPr>
                        <a:t>คิดร้อยละต่อผู้ป่วยทั้งหมด)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4.2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99748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จำนวนผู้ป่วยวัณโรคที่ขึ้นทะเบียนการรักษาพบผลเลือด</a:t>
                      </a:r>
                      <a:r>
                        <a:rPr lang="th-TH" sz="1200" u="none" strike="noStrike" dirty="0" err="1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เอช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ไอวี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positive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ได้รับการตรวจ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CD4 (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คิดร้อยละต่อผู้ป่วย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HIV positive)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100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59974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จำนวนผู้ป่วยวัณโรคและเอชไอวี ได้รับยาต้านไวรัสตามเกณฑ์การรักษา(คิดต่อจำนวนผู้ป่วย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HIV positive)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100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683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จำนวนผู้ป่วยวัณโรคและเอชไอวี ได้รับยาป้องกันโรคแทรกซ้อนตามแผนการรักษาตามเกณฑ์การรักษา (คิดต่อผู้ป่วยตามเกณฑ์ที่จะต้องรับยา </a:t>
                      </a:r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OI)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100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683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ผู้ป่วยวัณโรคและเอชไอวีได้รับยาต้านไวรัสภายใน 2-8  อาทิตย์ตามเกณฑ์ประเทศ (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CD4&lt;50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ภายใน 2 สัปดาห์,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CD4&gt; 50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ภายใน 2-8 สัปดาห์ )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100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28024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จำนวนผู้ป่วยวัณโรคและเอชไอวี เสียชีวิตในปีที่ประเมิน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/>
                          <a:cs typeface="+mn-cs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45586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ค่ามัธยฐานระยะเวลาในการเริ่มยาต้านไวรัส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Median time(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วัน)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28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22793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Median CD4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ของผู้ป่วยวัณโรคและเอชไอวี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88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062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การวัดผลและผลของการ</a:t>
            </a:r>
            <a:r>
              <a:rPr lang="th-TH" b="1" dirty="0" smtClean="0"/>
              <a:t>เปลี่ยนแปลง </a:t>
            </a:r>
            <a:br>
              <a:rPr lang="th-TH" b="1" dirty="0" smtClean="0"/>
            </a:br>
            <a:r>
              <a:rPr lang="th-TH" b="1" dirty="0" smtClean="0"/>
              <a:t>ถ้าทำได้ขอตัวเลข 3 ปีย้อนหลัง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66071585"/>
              </p:ext>
            </p:extLst>
          </p:nvPr>
        </p:nvGraphicFramePr>
        <p:xfrm>
          <a:off x="228600" y="1447803"/>
          <a:ext cx="8686800" cy="6341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0399"/>
                <a:gridCol w="473901"/>
                <a:gridCol w="2413000"/>
                <a:gridCol w="482600"/>
                <a:gridCol w="2691542"/>
                <a:gridCol w="445358"/>
              </a:tblGrid>
              <a:tr h="204664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1" u="none" strike="noStrike" dirty="0">
                          <a:effectLst/>
                          <a:cs typeface="+mn-cs"/>
                        </a:rPr>
                        <a:t>ฝั่ง </a:t>
                      </a:r>
                      <a:r>
                        <a:rPr lang="en-US" sz="1200" b="1" u="none" strike="noStrike" dirty="0">
                          <a:effectLst/>
                          <a:cs typeface="+mn-cs"/>
                        </a:rPr>
                        <a:t>HIV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1" u="none" strike="noStrike" dirty="0">
                          <a:effectLst/>
                          <a:cs typeface="+mn-cs"/>
                        </a:rPr>
                        <a:t>คน (%)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ฝั่ง </a:t>
                      </a:r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TB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คน (%)</a:t>
                      </a:r>
                      <a:endParaRPr lang="th-TH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227932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จำนวนผู้ติดเชื้อเอชไอวีที่ขึ้นทะเบียนการรักษาในปี 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2556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184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จำนวนผู้ป่วยวัณโรคที่ขึ้นทะเบียนการรักษาในปี 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(คน)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119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777201"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1. ผู้ติดเชื้อเอชไอวีที่ขึ้นทะเบียนได้รับการตรวจคัด กรองวัณโรค (รายใหม่ </a:t>
                      </a:r>
                      <a:r>
                        <a:rPr lang="en-US" sz="1200" u="none" strike="noStrike" dirty="0">
                          <a:effectLst/>
                          <a:cs typeface="+mn-cs"/>
                        </a:rPr>
                        <a:t>CXR+</a:t>
                      </a:r>
                      <a:r>
                        <a:rPr lang="th-TH" sz="1200" u="none" strike="noStrike" dirty="0">
                          <a:effectLst/>
                          <a:cs typeface="+mn-cs"/>
                        </a:rPr>
                        <a:t>ซักประวัติทุกราย รายเก่าซักประวัติ ทุกครั้งที่มารพ.) 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184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จำนวนผู้ป่วยวัณโรคที่ขึ้นทะเบียนการรักษาในปีได้รับการตรวจเลือดคัดกรองเอชไอ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วี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 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%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)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100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5586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>
                          <a:effectLst/>
                          <a:cs typeface="+mn-cs"/>
                        </a:rPr>
                        <a:t>2. ผู้ติดเชื้อเอชไอวีที่ขึ้นทะเบียนได้รับการตรวจคัด กรองวัณโรคพบป่วยวัณโรค 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+mn-cs"/>
                        </a:rPr>
                        <a:t>TB/HIV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คน (%)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จำนวนผู้ป่วยวัณโรคที่ขึ้นทะเบียนการรักษาพบผลเลือดเอชไอวี </a:t>
                      </a:r>
                      <a:r>
                        <a:rPr lang="en-US" sz="1200" u="none" strike="noStrike" dirty="0">
                          <a:effectLst/>
                          <a:cs typeface="+mn-cs"/>
                        </a:rPr>
                        <a:t>positive (</a:t>
                      </a:r>
                      <a:r>
                        <a:rPr lang="th-TH" sz="1200" u="none" strike="noStrike" dirty="0">
                          <a:effectLst/>
                          <a:cs typeface="+mn-cs"/>
                        </a:rPr>
                        <a:t>คิดร้อยละต่อผู้ป่วยทั้งหมด)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4.2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99748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จำนวนผู้ป่วยวัณโรคที่ขึ้นทะเบียนการรักษาพบผลเลือด</a:t>
                      </a:r>
                      <a:r>
                        <a:rPr lang="th-TH" sz="1200" u="none" strike="noStrike" dirty="0" err="1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เอช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ไอวี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positive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ได้รับการตรวจ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CD4 (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คิดร้อยละต่อผู้ป่วย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HIV positive)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100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59974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จำนวนผู้ป่วยวัณโรคและเอชไอวี ได้รับยาต้านไวรัสตามเกณฑ์การรักษา(คิดต่อจำนวนผู้ป่วย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HIV positive)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87.5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683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จำนวนผู้ป่วยวัณโรคและเอชไอวี ได้รับยาป้องกันโรคแทรกซ้อนตามแผนการรักษาตามเกณฑ์การรักษา (คิดต่อผู้ป่วยตามเกณฑ์ที่จะต้องรับยา </a:t>
                      </a:r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OI)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100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683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ผู้ป่วยวัณโรคและเอชไอวีได้รับยาต้านไวรัสภายใน 2-8  อาทิตย์ตามเกณฑ์ประเทศ (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CD4&lt;50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ภายใน 2 สัปดาห์,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CD4&gt; 50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ภายใน 2-8 สัปดาห์ )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87.5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28024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จำนวนผู้ป่วยวัณโรคและเอชไอวี เสียชีวิตในปีที่ประเมิน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/>
                          <a:cs typeface="+mn-cs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45586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ค่ามัธยฐานระยะเวลาในการเริ่มยาต้านไวรัส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Median time(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วัน)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28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22793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Median CD4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ของผู้ป่วยวัณโรคและเอชไอวี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88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062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การวัดผลและผลของการ</a:t>
            </a:r>
            <a:r>
              <a:rPr lang="th-TH" b="1" dirty="0" smtClean="0"/>
              <a:t>เปลี่ยนแปลง </a:t>
            </a:r>
            <a:br>
              <a:rPr lang="th-TH" b="1" dirty="0" smtClean="0"/>
            </a:br>
            <a:r>
              <a:rPr lang="th-TH" b="1" dirty="0" smtClean="0"/>
              <a:t>ถ้าทำได้ขอตัวเลข 3 ปีย้อนหลัง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66071585"/>
              </p:ext>
            </p:extLst>
          </p:nvPr>
        </p:nvGraphicFramePr>
        <p:xfrm>
          <a:off x="228600" y="1447803"/>
          <a:ext cx="8686800" cy="6341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0399"/>
                <a:gridCol w="473901"/>
                <a:gridCol w="2413000"/>
                <a:gridCol w="482600"/>
                <a:gridCol w="2691542"/>
                <a:gridCol w="445358"/>
              </a:tblGrid>
              <a:tr h="204664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1" u="none" strike="noStrike" dirty="0">
                          <a:effectLst/>
                          <a:cs typeface="+mn-cs"/>
                        </a:rPr>
                        <a:t>ฝั่ง </a:t>
                      </a:r>
                      <a:r>
                        <a:rPr lang="en-US" sz="1200" b="1" u="none" strike="noStrike" dirty="0">
                          <a:effectLst/>
                          <a:cs typeface="+mn-cs"/>
                        </a:rPr>
                        <a:t>HIV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1" u="none" strike="noStrike" dirty="0">
                          <a:effectLst/>
                          <a:cs typeface="+mn-cs"/>
                        </a:rPr>
                        <a:t>คน (%)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ฝั่ง </a:t>
                      </a:r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TB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คน (%)</a:t>
                      </a:r>
                      <a:endParaRPr lang="th-TH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227932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จำนวนผู้ติดเชื้อเอชไอวีที่ขึ้นทะเบียนการรักษาในปี 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2557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182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จำนวนผู้ป่วยวัณโรคที่ขึ้นทะเบียนการรักษาในปี 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(คน)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77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777201"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1. ผู้ติดเชื้อเอชไอวีที่ขึ้นทะเบียนได้รับการตรวจคัด กรองวัณโรค (รายใหม่ </a:t>
                      </a:r>
                      <a:r>
                        <a:rPr lang="en-US" sz="1200" u="none" strike="noStrike" dirty="0">
                          <a:effectLst/>
                          <a:cs typeface="+mn-cs"/>
                        </a:rPr>
                        <a:t>CXR+</a:t>
                      </a:r>
                      <a:r>
                        <a:rPr lang="th-TH" sz="1200" u="none" strike="noStrike" dirty="0">
                          <a:effectLst/>
                          <a:cs typeface="+mn-cs"/>
                        </a:rPr>
                        <a:t>ซักประวัติทุกราย รายเก่าซักประวัติ ทุกครั้งที่มารพ.) 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182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จำนวนผู้ป่วยวัณโรคที่ขึ้นทะเบียนการรักษาในปีได้รับการตรวจเลือดคัดกรองเอชไอ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วี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 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%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)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100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5586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>
                          <a:effectLst/>
                          <a:cs typeface="+mn-cs"/>
                        </a:rPr>
                        <a:t>2. ผู้ติดเชื้อเอชไอวีที่ขึ้นทะเบียนได้รับการตรวจคัด กรองวัณโรคพบป่วยวัณโรค 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+mn-cs"/>
                        </a:rPr>
                        <a:t>TB/HIV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คน (%)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จำนวนผู้ป่วยวัณโรคที่ขึ้นทะเบียนการรักษาพบผลเลือดเอชไอวี </a:t>
                      </a:r>
                      <a:r>
                        <a:rPr lang="en-US" sz="1200" u="none" strike="noStrike" dirty="0">
                          <a:effectLst/>
                          <a:cs typeface="+mn-cs"/>
                        </a:rPr>
                        <a:t>positive (</a:t>
                      </a:r>
                      <a:r>
                        <a:rPr lang="th-TH" sz="1200" u="none" strike="noStrike" dirty="0">
                          <a:effectLst/>
                          <a:cs typeface="+mn-cs"/>
                        </a:rPr>
                        <a:t>คิดร้อยละต่อผู้ป่วยทั้งหมด)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7.79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99748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จำนวนผู้ป่วยวัณโรคที่ขึ้นทะเบียนการรักษาพบผลเลือด</a:t>
                      </a:r>
                      <a:r>
                        <a:rPr lang="th-TH" sz="1200" u="none" strike="noStrike" dirty="0" err="1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เอช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ไอวี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positive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ได้รับการตรวจ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CD4 (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คิดร้อยละต่อผู้ป่วย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HIV positive)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100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59974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จำนวนผู้ป่วยวัณโรคและเอชไอวี ได้รับยาต้านไวรัสตามเกณฑ์การรักษา(คิดต่อจำนวนผู้ป่วย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HIV positive)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83.33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683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จำนวนผู้ป่วยวัณโรคและเอชไอวี ได้รับยาป้องกันโรคแทรกซ้อนตามแผนการรักษาตามเกณฑ์การรักษา (คิดต่อผู้ป่วยตามเกณฑ์ที่จะต้องรับยา </a:t>
                      </a:r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OI)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100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683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ผู้ป่วยวัณโรคและเอชไอวีได้รับยาต้านไวรัสภายใน 2-8  อาทิตย์ตามเกณฑ์ประเทศ (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CD4&lt;50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ภายใน 2 สัปดาห์,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CD4&gt; 50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ภายใน 2-8 สัปดาห์ )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83.33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28024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จำนวนผู้ป่วยวัณโรคและเอชไอวี เสียชีวิตในปีที่ประเมิน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/>
                          <a:cs typeface="+mn-cs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45586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ค่ามัธยฐานระยะเวลาในการเริ่มยาต้านไวรัส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Median time(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วัน)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28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22793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Median CD4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ของผู้ป่วยวัณโรคและเอชไอวี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148.5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062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457200" y="571500"/>
            <a:ext cx="8229600" cy="846138"/>
          </a:xfrm>
          <a:solidFill>
            <a:srgbClr val="0000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h-TH" sz="4800" smtClean="0">
                <a:solidFill>
                  <a:srgbClr val="FFFF00"/>
                </a:solidFill>
              </a:rPr>
              <a:t>สาระสำคัญของการพัฒนา</a:t>
            </a:r>
            <a:endParaRPr lang="en-US" sz="4800" smtClean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h-TH" sz="3600" dirty="0" smtClean="0">
                <a:cs typeface="+mj-cs"/>
              </a:rPr>
              <a:t>การเข้าถึงบริการ</a:t>
            </a:r>
            <a:endParaRPr lang="en-US" sz="3600" dirty="0">
              <a:cs typeface="+mj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3962400" cy="4225925"/>
          </a:xfrm>
          <a:solidFill>
            <a:srgbClr val="FF00FF"/>
          </a:solidFill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th-TH" sz="2800" dirty="0" smtClean="0">
                <a:solidFill>
                  <a:srgbClr val="000000"/>
                </a:solidFill>
                <a:cs typeface="+mj-cs"/>
              </a:rPr>
              <a:t>คัดกรอง 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TB</a:t>
            </a: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 </a:t>
            </a:r>
            <a:r>
              <a:rPr lang="th-TH" sz="2800" dirty="0" smtClean="0">
                <a:solidFill>
                  <a:srgbClr val="000000"/>
                </a:solidFill>
                <a:cs typeface="+mj-cs"/>
              </a:rPr>
              <a:t>ในโรคเรื้อรัง/กลุ่มเสี่ยง/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Case contact</a:t>
            </a:r>
            <a:endParaRPr lang="th-TH" sz="2800" dirty="0" smtClean="0">
              <a:solidFill>
                <a:srgbClr val="000000"/>
              </a:solidFill>
              <a:latin typeface="Angsana New" pitchFamily="18" charset="-34"/>
              <a:cs typeface="+mj-cs"/>
            </a:endParaRPr>
          </a:p>
          <a:p>
            <a:pPr>
              <a:defRPr/>
            </a:pPr>
            <a:r>
              <a:rPr lang="th-TH" sz="2800" dirty="0" smtClean="0">
                <a:solidFill>
                  <a:srgbClr val="000000"/>
                </a:solidFill>
                <a:cs typeface="+mj-cs"/>
              </a:rPr>
              <a:t>คัดกรองผู้ป่วยที่มีอาการเข้ากับวัณโรคทุกรายเป็น 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OPD</a:t>
            </a:r>
            <a:r>
              <a:rPr lang="en-US" sz="2800" dirty="0" smtClean="0">
                <a:solidFill>
                  <a:srgbClr val="000000"/>
                </a:solidFill>
                <a:cs typeface="+mj-cs"/>
              </a:rPr>
              <a:t> </a:t>
            </a:r>
            <a:r>
              <a:rPr lang="th-TH" sz="2800" dirty="0" smtClean="0">
                <a:solidFill>
                  <a:srgbClr val="000000"/>
                </a:solidFill>
                <a:cs typeface="+mj-cs"/>
              </a:rPr>
              <a:t>ทางด่วน</a:t>
            </a:r>
          </a:p>
          <a:p>
            <a:pPr>
              <a:defRPr/>
            </a:pPr>
            <a:r>
              <a:rPr lang="th-TH" sz="2800" dirty="0" smtClean="0">
                <a:solidFill>
                  <a:srgbClr val="000000"/>
                </a:solidFill>
                <a:cs typeface="+mj-cs"/>
              </a:rPr>
              <a:t>กรณีมารับยาไม่ตรงนัด/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ER</a:t>
            </a:r>
            <a:r>
              <a:rPr lang="en-US" sz="2800" dirty="0" smtClean="0">
                <a:solidFill>
                  <a:srgbClr val="000000"/>
                </a:solidFill>
                <a:cs typeface="+mj-cs"/>
              </a:rPr>
              <a:t> </a:t>
            </a:r>
            <a:r>
              <a:rPr lang="th-TH" sz="2800" dirty="0" smtClean="0">
                <a:solidFill>
                  <a:srgbClr val="000000"/>
                </a:solidFill>
                <a:cs typeface="+mj-cs"/>
              </a:rPr>
              <a:t>ให้นัดเข้าวันที่มีคลินิกในวันถัดไป</a:t>
            </a:r>
          </a:p>
          <a:p>
            <a:pPr>
              <a:defRPr/>
            </a:pPr>
            <a:r>
              <a:rPr lang="th-TH" sz="2800" dirty="0" smtClean="0">
                <a:solidFill>
                  <a:srgbClr val="000000"/>
                </a:solidFill>
                <a:cs typeface="+mj-cs"/>
              </a:rPr>
              <a:t>มี</a:t>
            </a:r>
            <a:r>
              <a:rPr lang="th-TH" sz="2800" dirty="0" smtClean="0">
                <a:solidFill>
                  <a:srgbClr val="000000"/>
                </a:solidFill>
                <a:cs typeface="+mj-cs"/>
              </a:rPr>
              <a:t>การรณรงค์การคัดก</a:t>
            </a:r>
            <a:r>
              <a:rPr lang="th-TH" sz="2800" dirty="0" smtClean="0">
                <a:solidFill>
                  <a:srgbClr val="000000"/>
                </a:solidFill>
                <a:cs typeface="+mj-cs"/>
              </a:rPr>
              <a:t>รองกลุ่มเสี่ยงในชุมชนโดย อาสาสมัครที่ผ่านการ</a:t>
            </a:r>
            <a:r>
              <a:rPr lang="th-TH" sz="2800" dirty="0" smtClean="0">
                <a:solidFill>
                  <a:srgbClr val="000000"/>
                </a:solidFill>
                <a:cs typeface="+mj-cs"/>
              </a:rPr>
              <a:t>อบรม</a:t>
            </a:r>
          </a:p>
          <a:p>
            <a:pPr>
              <a:defRPr/>
            </a:pPr>
            <a:r>
              <a:rPr lang="th-TH" sz="2800" dirty="0" smtClean="0">
                <a:solidFill>
                  <a:srgbClr val="000000"/>
                </a:solidFill>
                <a:cs typeface="+mj-cs"/>
              </a:rPr>
              <a:t>รณรงค์ประชาสัมพันธ์โดยการทำป้ายในหมู่บ้านถึงการเข้าถึงบริการ</a:t>
            </a:r>
            <a:endParaRPr lang="en-US" sz="2800" dirty="0" smtClean="0">
              <a:solidFill>
                <a:srgbClr val="000000"/>
              </a:solidFill>
              <a:cs typeface="+mj-cs"/>
            </a:endParaRPr>
          </a:p>
          <a:p>
            <a:pPr>
              <a:defRPr/>
            </a:pPr>
            <a:endParaRPr lang="en-US" sz="2800" dirty="0" smtClean="0">
              <a:solidFill>
                <a:srgbClr val="000000"/>
              </a:solidFill>
              <a:cs typeface="+mj-cs"/>
            </a:endParaRPr>
          </a:p>
          <a:p>
            <a:pPr>
              <a:defRPr/>
            </a:pPr>
            <a:endParaRPr lang="en-US" sz="28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h-TH" sz="3600" dirty="0" smtClean="0">
                <a:solidFill>
                  <a:srgbClr val="000000"/>
                </a:solidFill>
                <a:cs typeface="+mj-cs"/>
              </a:rPr>
              <a:t>การประเมินผู้ป่วย</a:t>
            </a:r>
            <a:endParaRPr lang="en-US" sz="36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3965575" cy="4225925"/>
          </a:xfrm>
          <a:solidFill>
            <a:srgbClr val="FFCCFF"/>
          </a:solidFill>
        </p:spPr>
        <p:txBody>
          <a:bodyPr/>
          <a:lstStyle/>
          <a:p>
            <a:pPr>
              <a:defRPr/>
            </a:pPr>
            <a:r>
              <a:rPr lang="th-TH" sz="2800" dirty="0" smtClean="0">
                <a:solidFill>
                  <a:srgbClr val="000000"/>
                </a:solidFill>
                <a:cs typeface="+mj-cs"/>
              </a:rPr>
              <a:t>ให้คำปรึกษา  ประเมิน/คัดกรองโรคร่วมก่อนและหลังการรักษาตาม 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CPG</a:t>
            </a:r>
          </a:p>
          <a:p>
            <a:pPr>
              <a:defRPr/>
            </a:pPr>
            <a:r>
              <a:rPr lang="th-TH" sz="2800" dirty="0" smtClean="0">
                <a:solidFill>
                  <a:srgbClr val="000000"/>
                </a:solidFill>
                <a:cs typeface="+mj-cs"/>
              </a:rPr>
              <a:t>กรณี 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TB</a:t>
            </a:r>
            <a:r>
              <a:rPr lang="en-US" sz="2800" dirty="0" smtClean="0">
                <a:solidFill>
                  <a:srgbClr val="000000"/>
                </a:solidFill>
                <a:cs typeface="+mj-cs"/>
              </a:rPr>
              <a:t> </a:t>
            </a:r>
            <a:r>
              <a:rPr lang="th-TH" sz="2800" dirty="0" smtClean="0">
                <a:solidFill>
                  <a:srgbClr val="000000"/>
                </a:solidFill>
                <a:cs typeface="+mj-cs"/>
              </a:rPr>
              <a:t>ตรวจเลือด 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HIV+</a:t>
            </a:r>
            <a:r>
              <a:rPr lang="en-US" sz="2800" dirty="0" smtClean="0">
                <a:solidFill>
                  <a:srgbClr val="000000"/>
                </a:solidFill>
                <a:cs typeface="+mj-cs"/>
              </a:rPr>
              <a:t> </a:t>
            </a:r>
            <a:r>
              <a:rPr lang="th-TH" sz="2800" dirty="0" smtClean="0">
                <a:solidFill>
                  <a:srgbClr val="000000"/>
                </a:solidFill>
                <a:cs typeface="+mj-cs"/>
              </a:rPr>
              <a:t>ส่งคลินิก 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ARV</a:t>
            </a:r>
            <a:r>
              <a:rPr lang="en-US" sz="2800" dirty="0" smtClean="0">
                <a:solidFill>
                  <a:srgbClr val="000000"/>
                </a:solidFill>
                <a:cs typeface="+mj-cs"/>
              </a:rPr>
              <a:t> </a:t>
            </a:r>
            <a:r>
              <a:rPr lang="th-TH" sz="2800" dirty="0" smtClean="0">
                <a:solidFill>
                  <a:srgbClr val="000000"/>
                </a:solidFill>
                <a:cs typeface="+mj-cs"/>
              </a:rPr>
              <a:t>ทันที  ทุกราย (ผู้รับผิดชอบ 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Stand</a:t>
            </a:r>
            <a:r>
              <a:rPr lang="en-US" sz="2800" dirty="0" smtClean="0">
                <a:solidFill>
                  <a:srgbClr val="000000"/>
                </a:solidFill>
                <a:cs typeface="+mj-cs"/>
              </a:rPr>
              <a:t> </a:t>
            </a:r>
            <a:r>
              <a:rPr lang="th-TH" sz="2800" dirty="0" smtClean="0">
                <a:solidFill>
                  <a:srgbClr val="000000"/>
                </a:solidFill>
                <a:cs typeface="+mj-cs"/>
              </a:rPr>
              <a:t>เช้า)</a:t>
            </a:r>
            <a:endParaRPr lang="en-US" sz="2800" dirty="0">
              <a:solidFill>
                <a:srgbClr val="000000"/>
              </a:solidFill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457200" y="571500"/>
            <a:ext cx="8229600" cy="714375"/>
          </a:xfrm>
          <a:solidFill>
            <a:srgbClr val="0000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th-TH" smtClean="0">
                <a:solidFill>
                  <a:srgbClr val="FFFF00"/>
                </a:solidFill>
              </a:rPr>
              <a:t>สาระสำคัญของการพัฒนา (ต่อ)</a:t>
            </a: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th-TH" sz="3200" dirty="0" smtClean="0">
                <a:solidFill>
                  <a:srgbClr val="000000"/>
                </a:solidFill>
                <a:cs typeface="+mj-cs"/>
              </a:rPr>
              <a:t>การวางแผนการดูแลผู้ป่วย</a:t>
            </a:r>
            <a:endParaRPr lang="en-US" sz="32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111625"/>
          </a:xfrm>
          <a:solidFill>
            <a:srgbClr val="FF00FF"/>
          </a:solidFill>
        </p:spPr>
        <p:txBody>
          <a:bodyPr/>
          <a:lstStyle/>
          <a:p>
            <a:pPr>
              <a:defRPr/>
            </a:pPr>
            <a:r>
              <a:rPr lang="th-TH" sz="2800" dirty="0" smtClean="0">
                <a:solidFill>
                  <a:srgbClr val="000000"/>
                </a:solidFill>
                <a:cs typeface="+mj-cs"/>
              </a:rPr>
              <a:t>อบรมเจ้าหน้าที่ รพ</a:t>
            </a:r>
            <a:r>
              <a:rPr lang="en-US" sz="2800" dirty="0" smtClean="0">
                <a:solidFill>
                  <a:srgbClr val="000000"/>
                </a:solidFill>
                <a:cs typeface="+mj-cs"/>
              </a:rPr>
              <a:t>.</a:t>
            </a:r>
            <a:r>
              <a:rPr lang="th-TH" sz="2800" dirty="0" smtClean="0">
                <a:solidFill>
                  <a:srgbClr val="000000"/>
                </a:solidFill>
                <a:cs typeface="+mj-cs"/>
              </a:rPr>
              <a:t>สต</a:t>
            </a:r>
            <a:r>
              <a:rPr lang="en-US" sz="2800" dirty="0" smtClean="0">
                <a:solidFill>
                  <a:srgbClr val="000000"/>
                </a:solidFill>
                <a:cs typeface="+mj-cs"/>
              </a:rPr>
              <a:t>. ,</a:t>
            </a:r>
            <a:r>
              <a:rPr lang="th-TH" sz="2800" dirty="0" smtClean="0">
                <a:solidFill>
                  <a:srgbClr val="000000"/>
                </a:solidFill>
                <a:cs typeface="+mj-cs"/>
              </a:rPr>
              <a:t>อสม</a:t>
            </a:r>
            <a:r>
              <a:rPr lang="en-US" sz="2800" dirty="0" smtClean="0">
                <a:solidFill>
                  <a:srgbClr val="000000"/>
                </a:solidFill>
                <a:cs typeface="+mj-cs"/>
              </a:rPr>
              <a:t>.  </a:t>
            </a:r>
            <a:r>
              <a:rPr lang="th-TH" sz="2800" dirty="0" smtClean="0">
                <a:solidFill>
                  <a:srgbClr val="000000"/>
                </a:solidFill>
                <a:cs typeface="+mj-cs"/>
              </a:rPr>
              <a:t>แกนนำวัณโรค  เพื่อออกเยี่ยมและเป็นพี่เลี้ยง</a:t>
            </a:r>
          </a:p>
          <a:p>
            <a:pPr>
              <a:defRPr/>
            </a:pPr>
            <a:r>
              <a:rPr lang="th-TH" sz="2800" dirty="0" smtClean="0">
                <a:solidFill>
                  <a:srgbClr val="000000"/>
                </a:solidFill>
                <a:cs typeface="+mj-cs"/>
              </a:rPr>
              <a:t>พยาบาลเฝ้าระวัง </a:t>
            </a:r>
            <a:r>
              <a:rPr lang="en-US" sz="2800" dirty="0" smtClean="0">
                <a:solidFill>
                  <a:srgbClr val="000000"/>
                </a:solidFill>
                <a:cs typeface="+mj-cs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ide effect </a:t>
            </a:r>
            <a:r>
              <a:rPr lang="th-TH" sz="2800" dirty="0" smtClean="0">
                <a:solidFill>
                  <a:srgbClr val="000000"/>
                </a:solidFill>
                <a:cs typeface="+mj-cs"/>
              </a:rPr>
              <a:t>ของยา ก่อน 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Consult</a:t>
            </a:r>
            <a:r>
              <a:rPr lang="en-US" sz="2800" dirty="0" smtClean="0">
                <a:solidFill>
                  <a:srgbClr val="000000"/>
                </a:solidFill>
                <a:cs typeface="+mj-cs"/>
              </a:rPr>
              <a:t> </a:t>
            </a:r>
            <a:r>
              <a:rPr lang="th-TH" sz="2800" dirty="0" smtClean="0">
                <a:solidFill>
                  <a:srgbClr val="000000"/>
                </a:solidFill>
                <a:cs typeface="+mj-cs"/>
              </a:rPr>
              <a:t>เภสัชกร</a:t>
            </a:r>
            <a:endParaRPr lang="en-US" sz="2800" dirty="0" smtClean="0">
              <a:solidFill>
                <a:srgbClr val="000000"/>
              </a:solidFill>
              <a:cs typeface="+mj-cs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Consult ARV Clinic </a:t>
            </a: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ทุกราย/ทุก 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Visit</a:t>
            </a:r>
            <a:endParaRPr lang="en-US" sz="2800" dirty="0">
              <a:solidFill>
                <a:srgbClr val="000000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h-TH" sz="3600" dirty="0" smtClean="0">
                <a:solidFill>
                  <a:srgbClr val="000000"/>
                </a:solidFill>
                <a:cs typeface="+mj-cs"/>
              </a:rPr>
              <a:t>การดูแลผู้ป่วย</a:t>
            </a:r>
            <a:endParaRPr lang="en-US" sz="36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111625"/>
          </a:xfrm>
          <a:solidFill>
            <a:srgbClr val="FFCCFF"/>
          </a:solidFill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CPG </a:t>
            </a: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ทั้ง 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TB </a:t>
            </a: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HIV+ </a:t>
            </a:r>
            <a:r>
              <a:rPr lang="th-TH" sz="2800" dirty="0" smtClean="0">
                <a:solidFill>
                  <a:srgbClr val="0000FF"/>
                </a:solidFill>
                <a:cs typeface="+mj-cs"/>
              </a:rPr>
              <a:t>ฉบับของโรงพยาบาลธวัชบุรี</a:t>
            </a:r>
          </a:p>
          <a:p>
            <a:pPr>
              <a:defRPr/>
            </a:pPr>
            <a:r>
              <a:rPr lang="th-TH" sz="2800" dirty="0" smtClean="0">
                <a:solidFill>
                  <a:srgbClr val="000000"/>
                </a:solidFill>
                <a:cs typeface="+mj-cs"/>
              </a:rPr>
              <a:t>เปิดทางด่วนให้ผู้ป่วย 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TB</a:t>
            </a:r>
            <a:r>
              <a:rPr lang="en-US" sz="2800" dirty="0" smtClean="0">
                <a:solidFill>
                  <a:srgbClr val="000000"/>
                </a:solidFill>
                <a:cs typeface="+mj-cs"/>
              </a:rPr>
              <a:t> </a:t>
            </a:r>
            <a:r>
              <a:rPr lang="th-TH" sz="2800" dirty="0" smtClean="0">
                <a:solidFill>
                  <a:srgbClr val="000000"/>
                </a:solidFill>
                <a:cs typeface="+mj-cs"/>
              </a:rPr>
              <a:t>เป็นแบบ 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One Stop Service </a:t>
            </a:r>
            <a:r>
              <a:rPr lang="th-TH" sz="2800" dirty="0" smtClean="0">
                <a:solidFill>
                  <a:srgbClr val="000000"/>
                </a:solidFill>
                <a:cs typeface="+mj-cs"/>
              </a:rPr>
              <a:t>ส่วน 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ARV</a:t>
            </a:r>
            <a:r>
              <a:rPr lang="en-US" sz="2800" dirty="0" smtClean="0">
                <a:solidFill>
                  <a:srgbClr val="000000"/>
                </a:solidFill>
                <a:cs typeface="+mj-cs"/>
              </a:rPr>
              <a:t> </a:t>
            </a:r>
            <a:r>
              <a:rPr lang="th-TH" sz="2800" dirty="0" smtClean="0">
                <a:solidFill>
                  <a:srgbClr val="000000"/>
                </a:solidFill>
                <a:cs typeface="+mj-cs"/>
              </a:rPr>
              <a:t>เป็น 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Semi One Stop Service</a:t>
            </a:r>
          </a:p>
          <a:p>
            <a:pPr>
              <a:defRPr/>
            </a:pPr>
            <a:r>
              <a:rPr lang="th-TH" sz="2800" dirty="0" smtClean="0">
                <a:solidFill>
                  <a:srgbClr val="000000"/>
                </a:solidFill>
                <a:cs typeface="+mj-cs"/>
              </a:rPr>
              <a:t>ใช้ระบบ 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DOTS </a:t>
            </a: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ร้อยละ 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100</a:t>
            </a:r>
            <a:endParaRPr lang="th-TH" sz="2800" dirty="0" smtClean="0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defRPr/>
            </a:pP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ดูแลผู้ป่วยตาม 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CPG </a:t>
            </a: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รายโรคให้ครอบคลุม (พยาบาล 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2 </a:t>
            </a: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คลินิก ทำงานแทนกันได้)</a:t>
            </a:r>
            <a:endParaRPr lang="en-US" sz="2800" dirty="0" smtClean="0">
              <a:solidFill>
                <a:srgbClr val="000000"/>
              </a:solidFill>
              <a:latin typeface="Angsana New" pitchFamily="18" charset="-34"/>
              <a:cs typeface="+mj-cs"/>
            </a:endParaRPr>
          </a:p>
          <a:p>
            <a:pPr>
              <a:buFontTx/>
              <a:buNone/>
              <a:defRPr/>
            </a:pPr>
            <a:endParaRPr lang="en-US" sz="2800" dirty="0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57200" y="571500"/>
            <a:ext cx="8229600" cy="785813"/>
          </a:xfrm>
          <a:solidFill>
            <a:srgbClr val="0000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h-TH" smtClean="0">
                <a:solidFill>
                  <a:srgbClr val="FFFF00"/>
                </a:solidFill>
              </a:rPr>
              <a:t>สาระสำคัญของการพัฒนา (ต่อ)</a:t>
            </a:r>
            <a:endParaRPr lang="en-US" smtClean="0"/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3363" cy="639762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th-TH" sz="3200" dirty="0" smtClean="0">
                <a:solidFill>
                  <a:srgbClr val="000000"/>
                </a:solidFill>
                <a:cs typeface="+mj-cs"/>
              </a:rPr>
              <a:t>การดูแลผู้ป่วย (ต่อ)</a:t>
            </a:r>
            <a:endParaRPr lang="en-US" sz="3200" dirty="0" smtClean="0">
              <a:solidFill>
                <a:srgbClr val="000000"/>
              </a:solidFill>
              <a:cs typeface="+mj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325938"/>
          </a:xfrm>
          <a:solidFill>
            <a:srgbClr val="FF00FF"/>
          </a:solidFill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h-TH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จัดยาด้วยระบบ 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One Day Package  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และมีการ 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Double Check 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โดยพยาบาล</a:t>
            </a:r>
          </a:p>
          <a:p>
            <a:pPr>
              <a:defRPr/>
            </a:pPr>
            <a:r>
              <a:rPr lang="th-TH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มีการขอเบอร์โทรศัพท์ที่เป็นปัจจุบันของผู้ป่วยทุกราย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 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ทั้ง 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TB ,HIV+</a:t>
            </a:r>
            <a:endParaRPr lang="th-TH" dirty="0" smtClean="0">
              <a:solidFill>
                <a:srgbClr val="000000"/>
              </a:solidFill>
              <a:latin typeface="Angsana New" pitchFamily="18" charset="-34"/>
              <a:cs typeface="+mj-cs"/>
            </a:endParaRPr>
          </a:p>
          <a:p>
            <a:pPr>
              <a:defRPr/>
            </a:pPr>
            <a:r>
              <a:rPr lang="th-TH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กรณีที่ไม่มาตามนัดโทรตามช่วงบ่ายในวันที่มีคลินิก ตามแบบ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ngsana New" pitchFamily="18" charset="-34"/>
                <a:cs typeface="+mj-cs"/>
              </a:rPr>
              <a:t>“</a:t>
            </a:r>
            <a:r>
              <a:rPr lang="th-TH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ngsana New" pitchFamily="18" charset="-34"/>
                <a:cs typeface="+mj-cs"/>
              </a:rPr>
              <a:t>กัดไม่ปล่อ</a:t>
            </a:r>
            <a:r>
              <a:rPr lang="th-TH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ngsana New" pitchFamily="18" charset="-34"/>
                <a:cs typeface="+mj-cs"/>
              </a:rPr>
              <a:t>ย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ngsana New" pitchFamily="18" charset="-34"/>
                <a:cs typeface="+mj-cs"/>
              </a:rPr>
              <a:t>” 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(เตรียม 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OPD card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 ก่อนนัด 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1 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วัน )</a:t>
            </a:r>
          </a:p>
          <a:p>
            <a:pPr>
              <a:defRPr/>
            </a:pPr>
            <a:r>
              <a:rPr lang="th-TH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กรณี ผู้ป่วยมา 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Admit 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มีการวางแผนการดูแลโดยทีมสหวิชาชีพทุกราย เมื่อ 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D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/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C 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  <a:cs typeface="+mj-cs"/>
              </a:rPr>
              <a:t>แจ้ง พยาบาลเจ้าของคลินิกเพื่อตรวจสอบยา  วันนัด  ให้คำแนะนำ</a:t>
            </a:r>
            <a:endParaRPr lang="en-US" dirty="0" smtClean="0">
              <a:solidFill>
                <a:srgbClr val="000000"/>
              </a:solidFill>
              <a:latin typeface="Angsana New" pitchFamily="18" charset="-34"/>
              <a:cs typeface="+mj-cs"/>
            </a:endParaRPr>
          </a:p>
          <a:p>
            <a:pPr>
              <a:defRPr/>
            </a:pPr>
            <a:endParaRPr lang="th-TH" dirty="0" smtClean="0">
              <a:solidFill>
                <a:srgbClr val="000000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325938"/>
          </a:xfrm>
          <a:solidFill>
            <a:srgbClr val="FFCCFF"/>
          </a:solidFill>
        </p:spPr>
        <p:txBody>
          <a:bodyPr/>
          <a:lstStyle/>
          <a:p>
            <a:pPr>
              <a:defRPr/>
            </a:pPr>
            <a:r>
              <a:rPr lang="th-TH" sz="2800" dirty="0" smtClean="0">
                <a:solidFill>
                  <a:srgbClr val="000000"/>
                </a:solidFill>
                <a:cs typeface="+mj-cs"/>
              </a:rPr>
              <a:t>แนะนำผู้สัมผัสร่วมบ้านมาคัดกรอง</a:t>
            </a:r>
            <a:r>
              <a:rPr lang="en-US" sz="2800" dirty="0" smtClean="0">
                <a:solidFill>
                  <a:srgbClr val="000000"/>
                </a:solidFill>
                <a:cs typeface="+mj-cs"/>
              </a:rPr>
              <a:t> </a:t>
            </a:r>
            <a:r>
              <a:rPr lang="th-TH" sz="2800" dirty="0" smtClean="0">
                <a:solidFill>
                  <a:srgbClr val="000000"/>
                </a:solidFill>
                <a:cs typeface="+mj-cs"/>
              </a:rPr>
              <a:t>โดยผ่าน </a:t>
            </a:r>
            <a:r>
              <a:rPr lang="th-TH" sz="2800" dirty="0" err="1" smtClean="0">
                <a:solidFill>
                  <a:srgbClr val="000000"/>
                </a:solidFill>
                <a:cs typeface="+mj-cs"/>
              </a:rPr>
              <a:t>อสม</a:t>
            </a:r>
            <a:r>
              <a:rPr lang="en-US" sz="2800" dirty="0" smtClean="0">
                <a:solidFill>
                  <a:srgbClr val="000000"/>
                </a:solidFill>
                <a:cs typeface="+mj-cs"/>
              </a:rPr>
              <a:t>.</a:t>
            </a:r>
            <a:r>
              <a:rPr lang="th-TH" sz="2800" dirty="0" smtClean="0">
                <a:solidFill>
                  <a:srgbClr val="000000"/>
                </a:solidFill>
                <a:cs typeface="+mj-cs"/>
              </a:rPr>
              <a:t>/เครือข่ายแกนนำวัณโรคที่ผ่านการอบรม/</a:t>
            </a:r>
            <a:r>
              <a:rPr lang="th-TH" sz="2800" dirty="0" err="1" smtClean="0">
                <a:solidFill>
                  <a:srgbClr val="000000"/>
                </a:solidFill>
                <a:cs typeface="+mj-cs"/>
              </a:rPr>
              <a:t>จนท</a:t>
            </a:r>
            <a:r>
              <a:rPr lang="en-US" sz="2800" dirty="0" smtClean="0">
                <a:solidFill>
                  <a:srgbClr val="000000"/>
                </a:solidFill>
                <a:cs typeface="+mj-cs"/>
              </a:rPr>
              <a:t>.</a:t>
            </a:r>
            <a:r>
              <a:rPr lang="th-TH" sz="2800" dirty="0" smtClean="0">
                <a:solidFill>
                  <a:srgbClr val="000000"/>
                </a:solidFill>
                <a:cs typeface="+mj-cs"/>
              </a:rPr>
              <a:t>รพ</a:t>
            </a:r>
            <a:r>
              <a:rPr lang="en-US" sz="2800" dirty="0" smtClean="0">
                <a:solidFill>
                  <a:srgbClr val="000000"/>
                </a:solidFill>
                <a:cs typeface="+mj-cs"/>
              </a:rPr>
              <a:t>.</a:t>
            </a:r>
            <a:r>
              <a:rPr lang="th-TH" sz="2800" dirty="0" smtClean="0">
                <a:solidFill>
                  <a:srgbClr val="000000"/>
                </a:solidFill>
                <a:cs typeface="+mj-cs"/>
              </a:rPr>
              <a:t>สต</a:t>
            </a:r>
            <a:r>
              <a:rPr lang="en-US" sz="2800" dirty="0" smtClean="0">
                <a:solidFill>
                  <a:srgbClr val="000000"/>
                </a:solidFill>
                <a:cs typeface="+mj-cs"/>
              </a:rPr>
              <a:t>.</a:t>
            </a:r>
            <a:endParaRPr lang="th-TH" sz="2800" dirty="0" smtClean="0">
              <a:solidFill>
                <a:srgbClr val="000000"/>
              </a:solidFill>
              <a:cs typeface="+mj-cs"/>
            </a:endParaRPr>
          </a:p>
          <a:p>
            <a:pPr>
              <a:defRPr/>
            </a:pPr>
            <a:r>
              <a:rPr lang="th-TH" sz="2800" dirty="0" smtClean="0">
                <a:solidFill>
                  <a:srgbClr val="000000"/>
                </a:solidFill>
                <a:cs typeface="+mj-cs"/>
              </a:rPr>
              <a:t>การเตรียมผู้ป่วยและญาติก่อนการรักษา</a:t>
            </a:r>
          </a:p>
          <a:p>
            <a:pPr>
              <a:defRPr/>
            </a:pPr>
            <a:r>
              <a:rPr lang="th-TH" sz="2800" dirty="0" smtClean="0">
                <a:solidFill>
                  <a:srgbClr val="000000"/>
                </a:solidFill>
                <a:cs typeface="+mj-cs"/>
              </a:rPr>
              <a:t>กรณีรายใหม่/มีปัญหาเรื่องยา เภสัชกร </a:t>
            </a:r>
            <a:r>
              <a:rPr lang="en-US" sz="2800" dirty="0" err="1" smtClean="0">
                <a:solidFill>
                  <a:srgbClr val="000000"/>
                </a:solidFill>
                <a:cs typeface="+mj-cs"/>
              </a:rPr>
              <a:t>Counselling</a:t>
            </a:r>
            <a:r>
              <a:rPr lang="en-US" sz="2800" dirty="0" smtClean="0">
                <a:solidFill>
                  <a:srgbClr val="000000"/>
                </a:solidFill>
                <a:cs typeface="+mj-cs"/>
              </a:rPr>
              <a:t> </a:t>
            </a:r>
            <a:r>
              <a:rPr lang="th-TH" sz="2800" dirty="0" smtClean="0">
                <a:solidFill>
                  <a:srgbClr val="000000"/>
                </a:solidFill>
                <a:cs typeface="+mj-cs"/>
              </a:rPr>
              <a:t>ทุก</a:t>
            </a:r>
            <a:r>
              <a:rPr lang="th-TH" sz="2800" dirty="0" smtClean="0">
                <a:solidFill>
                  <a:srgbClr val="000000"/>
                </a:solidFill>
                <a:cs typeface="+mj-cs"/>
              </a:rPr>
              <a:t>ราย</a:t>
            </a:r>
            <a:endParaRPr lang="en-US" sz="2800" dirty="0" smtClean="0">
              <a:solidFill>
                <a:srgbClr val="000000"/>
              </a:solidFill>
              <a:cs typeface="+mj-cs"/>
            </a:endParaRPr>
          </a:p>
        </p:txBody>
      </p:sp>
      <p:sp>
        <p:nvSpPr>
          <p:cNvPr id="22534" name="Text Placeholder 4"/>
          <p:cNvSpPr>
            <a:spLocks noGrp="1"/>
          </p:cNvSpPr>
          <p:nvPr>
            <p:ph type="body" sz="quarter" idx="3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th-TH" sz="3200" dirty="0" smtClean="0">
                <a:solidFill>
                  <a:srgbClr val="000000"/>
                </a:solidFill>
                <a:cs typeface="+mj-cs"/>
              </a:rPr>
              <a:t>การให้ข้อมูลเสริมพลัง</a:t>
            </a:r>
            <a:endParaRPr lang="en-US" sz="3200" dirty="0" smtClean="0">
              <a:solidFill>
                <a:srgbClr val="000000"/>
              </a:solidFill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2938"/>
            <a:ext cx="4040188" cy="785812"/>
          </a:xfrm>
          <a:solidFill>
            <a:srgbClr val="0070C0"/>
          </a:solidFill>
        </p:spPr>
        <p:txBody>
          <a:bodyPr/>
          <a:lstStyle/>
          <a:p>
            <a:pPr algn="ctr">
              <a:defRPr/>
            </a:pPr>
            <a:r>
              <a:rPr lang="th-TH" sz="3200" dirty="0" smtClean="0">
                <a:solidFill>
                  <a:srgbClr val="FFFF00"/>
                </a:solidFill>
                <a:cs typeface="+mj-cs"/>
              </a:rPr>
              <a:t>การดูแลต่อเนื่อง</a:t>
            </a:r>
            <a:endParaRPr lang="en-US" sz="3200" dirty="0">
              <a:solidFill>
                <a:srgbClr val="FFFF00"/>
              </a:solidFill>
              <a:cs typeface="+mj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596" y="1357298"/>
            <a:ext cx="4067204" cy="4768850"/>
          </a:xfrm>
          <a:solidFill>
            <a:srgbClr val="FF99FF"/>
          </a:solidFill>
        </p:spPr>
        <p:txBody>
          <a:bodyPr/>
          <a:lstStyle/>
          <a:p>
            <a:pPr>
              <a:defRPr/>
            </a:pPr>
            <a:r>
              <a:rPr lang="th-TH" sz="2800" dirty="0" smtClean="0">
                <a:solidFill>
                  <a:srgbClr val="000000"/>
                </a:solidFill>
                <a:cs typeface="+mj-cs"/>
              </a:rPr>
              <a:t>ส่งเยี่ยมบ้านทุกรายโดย รพ</a:t>
            </a:r>
            <a:r>
              <a:rPr lang="en-US" sz="2800" dirty="0" smtClean="0">
                <a:solidFill>
                  <a:srgbClr val="000000"/>
                </a:solidFill>
                <a:cs typeface="+mj-cs"/>
              </a:rPr>
              <a:t>.</a:t>
            </a:r>
            <a:r>
              <a:rPr lang="th-TH" sz="2800" dirty="0" smtClean="0">
                <a:solidFill>
                  <a:srgbClr val="000000"/>
                </a:solidFill>
                <a:cs typeface="+mj-cs"/>
              </a:rPr>
              <a:t>สต</a:t>
            </a:r>
            <a:r>
              <a:rPr lang="en-US" sz="2800" dirty="0" smtClean="0">
                <a:solidFill>
                  <a:srgbClr val="000000"/>
                </a:solidFill>
                <a:cs typeface="+mj-cs"/>
              </a:rPr>
              <a:t>.</a:t>
            </a:r>
            <a:r>
              <a:rPr lang="th-TH" sz="2800" dirty="0" smtClean="0">
                <a:solidFill>
                  <a:srgbClr val="000000"/>
                </a:solidFill>
                <a:cs typeface="+mj-cs"/>
              </a:rPr>
              <a:t> ทั้งในและนอกเขต โดยการเขียนใบส่งตัวและตรวจสอบสมุดประจำตัวผู้ป่วย</a:t>
            </a:r>
          </a:p>
          <a:p>
            <a:pPr>
              <a:defRPr/>
            </a:pPr>
            <a:r>
              <a:rPr lang="th-TH" sz="2800" dirty="0" smtClean="0">
                <a:solidFill>
                  <a:srgbClr val="000000"/>
                </a:solidFill>
                <a:cs typeface="+mj-cs"/>
              </a:rPr>
              <a:t>กรณีผู้ป่วยมารับยาแล้วไม่ได้เยี่ยมจะโทรศัพท์ประสานทันที</a:t>
            </a:r>
            <a:endParaRPr lang="en-US" sz="28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9220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642938"/>
            <a:ext cx="4041775" cy="714375"/>
          </a:xfrm>
          <a:solidFill>
            <a:srgbClr val="0070C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th-TH" sz="3200" dirty="0" smtClean="0">
                <a:solidFill>
                  <a:srgbClr val="FFFF00"/>
                </a:solidFill>
              </a:rPr>
              <a:t>ภาพกิจกรรม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  <p:pic>
        <p:nvPicPr>
          <p:cNvPr id="6" name="Picture 8" descr="DSC01631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8943" y="1676400"/>
            <a:ext cx="3453938" cy="34073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1590</Words>
  <Application>Microsoft Office PowerPoint</Application>
  <PresentationFormat>นำเสนอทางหน้าจอ (4:3)</PresentationFormat>
  <Paragraphs>156</Paragraphs>
  <Slides>11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Office Theme</vt:lpstr>
      <vt:lpstr>ชื่อโรงพยาบาลธวัชบุรี ขนาด 30เตียง จังหวัดร้อยเอ็ด</vt:lpstr>
      <vt:lpstr>บริบท / ภาพรวม / สภาพปัญหา</vt:lpstr>
      <vt:lpstr>การวัดผลและผลของการเปลี่ยนแปลง  ถ้าทำได้ขอตัวเลข 3 ปีย้อนหลัง</vt:lpstr>
      <vt:lpstr>การวัดผลและผลของการเปลี่ยนแปลง  ถ้าทำได้ขอตัวเลข 3 ปีย้อนหลัง</vt:lpstr>
      <vt:lpstr>การวัดผลและผลของการเปลี่ยนแปลง  ถ้าทำได้ขอตัวเลข 3 ปีย้อนหลัง</vt:lpstr>
      <vt:lpstr>สาระสำคัญของการพัฒนา</vt:lpstr>
      <vt:lpstr>สาระสำคัญของการพัฒนา (ต่อ)</vt:lpstr>
      <vt:lpstr>สาระสำคัญของการพัฒนา (ต่อ)</vt:lpstr>
      <vt:lpstr>ภาพนิ่ง 9</vt:lpstr>
      <vt:lpstr>บทเรียนที่ได้รับ</vt:lpstr>
      <vt:lpstr>ประเด็นการพัฒนาต่อเนื่อง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โรงพยาบาล</dc:title>
  <dc:creator>Akechittra Sukkul</dc:creator>
  <cp:lastModifiedBy>Corporate Edition</cp:lastModifiedBy>
  <cp:revision>31</cp:revision>
  <dcterms:created xsi:type="dcterms:W3CDTF">2015-05-07T05:00:35Z</dcterms:created>
  <dcterms:modified xsi:type="dcterms:W3CDTF">2015-05-31T16:58:45Z</dcterms:modified>
</cp:coreProperties>
</file>